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548640"/>
            <a:ext cx="5486400" cy="4572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035040" y="54864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פורטל הבינה המלאכותית • AI לכולם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0" y="128016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פורטל הבינה המלאכותית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4114800" y="21945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4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 — AI לכולם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114800" y="292608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הפלטפורמה המקיפה, החינמית והנגישה ללימוד, תרגול וניתוח פרומפטים בעברית — 100% בדפדפן, ללא עלויות וללא תלות בשרת.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114800" y="4389120"/>
            <a:ext cx="7315200" cy="1645920"/>
          </a:xfrm>
          <a:prstGeom prst="roundRect">
            <a:avLst>
              <a:gd name="adj" fmla="val 8333"/>
            </a:avLst>
          </a:prstGeom>
          <a:solidFill>
            <a:srgbClr val="0F172A"/>
          </a:solidFill>
          <a:ln w="190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9120" y="457200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יוצר ומפתח: גונן ירום ‎(Gonen Yarom)‎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389120" y="530352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כתובת הפורטל: gonenyarom.co.il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1520" y="1005840"/>
            <a:ext cx="3108960" cy="11430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1097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 100% Client-Side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2960" y="146304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ללא עלויות API ושרתים — ביצועים מיידיים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2286000"/>
            <a:ext cx="3108960" cy="11430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23774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סימולטור פרומפטים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274320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ניתוח Role, Context, Output, Tone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3566160"/>
            <a:ext cx="3108960" cy="11430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6576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🔊  הנגשה קולית מלאה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22960" y="402336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הקראת שיעורים בעברית בלחיצת כפתור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4846320"/>
            <a:ext cx="3108960" cy="11430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49377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🏆  גיימיפיקציה ותעודות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" y="530352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תגי הישגים, מעקב LocalStorage ותעודת סיום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0" y="6446520"/>
            <a:ext cx="52422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 — פורטל הבינה המלאכותית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31520" y="6446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שקופית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31520" y="36576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החזון והצורך: הנגשת עולם ה-AI בעברית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91440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גישור על פער הידע והשפה באמצעות למידה אינטראקטיבית, חווייתית וחינמית לכולם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217920" y="1508760"/>
            <a:ext cx="5242255" cy="3931920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9050">
            <a:solidFill>
              <a:srgbClr val="CB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17920" y="1508760"/>
            <a:ext cx="5242255" cy="594360"/>
          </a:xfrm>
          <a:prstGeom prst="roundRect">
            <a:avLst>
              <a:gd name="adj" fmla="val 23077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1572768"/>
            <a:ext cx="46936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האתגרים בלמידת AI כיום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92240" y="2212848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חסם שפה ותרבות: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92240" y="2505456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מרבית כלי ומדריכי ה-AI המובילים קיימים באנגלית בלבד.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92240" y="3017520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למידה תאורטית סבילה: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3310128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היעדר כלים מעשיים לתרגול בזמן אמת ולקבלת משוב מיידי.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22192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עלויות וחסמי כניסה: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92240" y="4114800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דרישה למנויים יקרים בתשלום, הרשמות מורכבות ומפתחות API.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92240" y="4626864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חששות פרטיות: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92240" y="4919472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הכרח בהזנת נתונים אישיים, פרטי אשראי ותשלום בשרתים חיצוניים.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31520" y="1508760"/>
            <a:ext cx="5242255" cy="3931920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9050">
            <a:solidFill>
              <a:srgbClr val="A7F3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1508760"/>
            <a:ext cx="5242255" cy="594360"/>
          </a:xfrm>
          <a:prstGeom prst="roundRect">
            <a:avLst>
              <a:gd name="adj" fmla="val 23077"/>
            </a:avLst>
          </a:prstGeom>
          <a:solidFill>
            <a:srgbClr val="10B981"/>
          </a:solidFill>
          <a:ln/>
        </p:spPr>
      </p:sp>
      <p:sp>
        <p:nvSpPr>
          <p:cNvPr id="19" name="Text 17"/>
          <p:cNvSpPr/>
          <p:nvPr/>
        </p:nvSpPr>
        <p:spPr>
          <a:xfrm>
            <a:off x="1005840" y="1572768"/>
            <a:ext cx="46936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הפתרון: פורטל gonenyarom.co.il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005840" y="2212848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47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עברית מלאה וטבעית: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05840" y="2505456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פורטל מקיף המותאם לקהל הישראלי, עם תמיכה מלאה ב-RTL.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05840" y="3017520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47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למידה אינטראקטיבית: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05840" y="3310128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תרגול מעשי בדפדפן עם משוב ניתוחי מיידי על הפרומפטים.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05840" y="3822192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47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100% חינמי וללא API: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05840" y="4114800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פועל לחלוטין בדפדפן המשתמש ללא עלויות וללא מפתחות.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05840" y="4626864"/>
            <a:ext cx="46936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478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פרטיות מוחלטת: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005840" y="4919472"/>
            <a:ext cx="4693615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אפס איסוף נתונים — כל ההתקדמות נשמרת ב-LocalStorage המקומי.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046720" y="5577840"/>
            <a:ext cx="3328416" cy="777240"/>
          </a:xfrm>
          <a:prstGeom prst="roundRect">
            <a:avLst>
              <a:gd name="adj" fmla="val 11765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38160" y="5623560"/>
            <a:ext cx="31455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חינם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138160" y="5925312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פתוח לכולם ללא הרשמה וללא אשראי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352544" y="5577840"/>
            <a:ext cx="3328416" cy="777240"/>
          </a:xfrm>
          <a:prstGeom prst="roundRect">
            <a:avLst>
              <a:gd name="adj" fmla="val 11765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443984" y="5623560"/>
            <a:ext cx="31455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ש"ח עלויות API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443984" y="5925312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מנגנון ניתוח עצמאי 100% בדפדפן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58368" y="5577840"/>
            <a:ext cx="3328416" cy="777240"/>
          </a:xfrm>
          <a:prstGeom prst="roundRect">
            <a:avLst>
              <a:gd name="adj" fmla="val 11765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49808" y="5623560"/>
            <a:ext cx="31455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נגישות קולית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49808" y="5925312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מנוע הקראה בעברית בלחיצת כפתור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0" y="6446520"/>
            <a:ext cx="52422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 — פורטל הבינה המלאכותית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31520" y="6446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שקופית 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31520" y="36576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תכונות מפתח וכלים אינטראקטיביים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91440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סביבת למידה מקיפה המשלבת תיאוריה, תרגול מעשי, ניתוח פרומפטים וגיימיפיקציה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217920" y="1508760"/>
            <a:ext cx="5242255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BFDBF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17920" y="1508760"/>
            <a:ext cx="5242255" cy="502920"/>
          </a:xfrm>
          <a:prstGeom prst="roundRect">
            <a:avLst>
              <a:gd name="adj" fmla="val 21818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0" y="1554480"/>
            <a:ext cx="48764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  לומדת AI אינטראקטיבית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0" y="2103120"/>
            <a:ext cx="4876495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שיעורים מובנים צעד-אחר-צעד מהבסיס ועד לרמה מתקדמת.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הסברים פיגורטיביים ודוגמאות מעשיות מעולם התוכן הישראלי.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תרגול מעשי בדפדפן עם משוב מיידי והתקדמות אישית.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1508760"/>
            <a:ext cx="5242255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DDD6F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1508760"/>
            <a:ext cx="5242255" cy="502920"/>
          </a:xfrm>
          <a:prstGeom prst="roundRect">
            <a:avLst>
              <a:gd name="adj" fmla="val 21818"/>
            </a:avLst>
          </a:prstGeom>
          <a:solidFill>
            <a:srgbClr val="7C3AED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1554480"/>
            <a:ext cx="48764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  סימולטור ניסוח פרומפטים חכם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2103120"/>
            <a:ext cx="4876495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ניתוח בזמן אמת של מרכיבי הפרומפט: Role, Context, Output, Tone.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אלגוריתם הערכה מבוסס חוקים הפועל 100% בדפדפן (ללא API).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מתן המלצות ומשוב מיידי לשיפור ניסוח הפרומפט.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17920" y="3977640"/>
            <a:ext cx="5242255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BAE6F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3977640"/>
            <a:ext cx="5242255" cy="502920"/>
          </a:xfrm>
          <a:prstGeom prst="roundRect">
            <a:avLst>
              <a:gd name="adj" fmla="val 21818"/>
            </a:avLst>
          </a:prstGeom>
          <a:solidFill>
            <a:srgbClr val="0284C7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0" y="4023360"/>
            <a:ext cx="48764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🔊  הנגשה קולית מובנית ‎(TTS)‎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0" y="4572000"/>
            <a:ext cx="4876495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אינטגרציה מלאה עם Web Speech API של הדפדפן.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הקראת שיעורים וחומרי לימוד בעברית בלחיצת כפתור.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הנגשת התוכן לבעלי קשיי קריאה וללמידה תוך כדי תנועה.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3977640"/>
            <a:ext cx="5242255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FDE68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" y="3977640"/>
            <a:ext cx="5242255" cy="502920"/>
          </a:xfrm>
          <a:prstGeom prst="roundRect">
            <a:avLst>
              <a:gd name="adj" fmla="val 21818"/>
            </a:avLst>
          </a:prstGeom>
          <a:solidFill>
            <a:srgbClr val="D97706"/>
          </a:solidFill>
          <a:ln/>
        </p:spPr>
      </p:sp>
      <p:sp>
        <p:nvSpPr>
          <p:cNvPr id="20" name="Text 18"/>
          <p:cNvSpPr/>
          <p:nvPr/>
        </p:nvSpPr>
        <p:spPr>
          <a:xfrm>
            <a:off x="914400" y="4023360"/>
            <a:ext cx="48764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🏆  גיימיפיקציה ותעודת סיום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572000"/>
            <a:ext cx="4876495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מעקב התקדמות אישי ושמירת הישגים ב-LocalStorage.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תגי הישגים ‎(Badges)‎ והנפקת תעודת סיום מעוצבת.</a:t>
            </a:r>
            <a:pPr rtl="1" algn="r"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משחקים לימודיים אינטראקטיביים (כגון Donkey Kong AI) להעמקת החוויה.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0" y="6446520"/>
            <a:ext cx="52422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 — פורטל הבינה המלאכותית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31520" y="6446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שקופית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31520" y="36576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טכנולוגיה וארכיטקטורה: מודרנית, מהירה וחסכונית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91440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ארכיטקטורת Client-Side מלאה המבטיחה אפס השהייה, אפס עלויות ופרטיות מוחלטת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046720" y="1508760"/>
            <a:ext cx="3413455" cy="3886200"/>
          </a:xfrm>
          <a:prstGeom prst="roundRect">
            <a:avLst>
              <a:gd name="adj" fmla="val 3215"/>
            </a:avLst>
          </a:prstGeom>
          <a:solidFill>
            <a:srgbClr val="FFFFFF"/>
          </a:solidFill>
          <a:ln w="19050">
            <a:solidFill>
              <a:srgbClr val="CB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46720" y="1508760"/>
            <a:ext cx="3413455" cy="777240"/>
          </a:xfrm>
          <a:prstGeom prst="roundRect">
            <a:avLst>
              <a:gd name="adj" fmla="val 14118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8138160" y="1554480"/>
            <a:ext cx="32305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Client-Side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138160" y="1938528"/>
            <a:ext cx="3230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טכנולוגיה: HTML5 / JS / LocalStorage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183880" y="2395728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חישובים בדפדפן: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183880" y="2651760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כל עיבוד הנתונים מתבצע ישירות אצל המשתמש.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183880" y="3145536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ניתוח מבוסס חוקים: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183880" y="3401568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מנוע ניתוח פרומפטים עצמאי ללא API.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183880" y="3895344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אחסון מקומי: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183880" y="4151376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שמירת התקדמות ותגים ב-LocalStorage.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183880" y="4645152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פרטיות מלאה: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183880" y="4901184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אפס איסוף נתונים ואפס שרתים חיצוניים.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389120" y="1508760"/>
            <a:ext cx="3413455" cy="3886200"/>
          </a:xfrm>
          <a:prstGeom prst="roundRect">
            <a:avLst>
              <a:gd name="adj" fmla="val 3215"/>
            </a:avLst>
          </a:prstGeom>
          <a:solidFill>
            <a:srgbClr val="FFFFFF"/>
          </a:solidFill>
          <a:ln w="19050">
            <a:solidFill>
              <a:srgbClr val="BAE6F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89120" y="1508760"/>
            <a:ext cx="3413455" cy="777240"/>
          </a:xfrm>
          <a:prstGeom prst="roundRect">
            <a:avLst>
              <a:gd name="adj" fmla="val 14118"/>
            </a:avLst>
          </a:prstGeom>
          <a:solidFill>
            <a:srgbClr val="0284C7"/>
          </a:solidFill>
          <a:ln/>
        </p:spPr>
      </p:sp>
      <p:sp>
        <p:nvSpPr>
          <p:cNvPr id="20" name="Text 18"/>
          <p:cNvSpPr/>
          <p:nvPr/>
        </p:nvSpPr>
        <p:spPr>
          <a:xfrm>
            <a:off x="4480560" y="1554480"/>
            <a:ext cx="32305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אירוח ענני Vercel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480560" y="1938528"/>
            <a:ext cx="3230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תשתית: Vercel Edge CDN / Git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26280" y="2395728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רשת Edge גלובלית: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26280" y="2651760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טעינה מהירה במיוחד מכל מקום בעולם.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26280" y="3145536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זמינות גבוהה: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26280" y="3401568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אמינות של 99.99% ותשתית עננית יציבה.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526280" y="3895344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אפליקציה קלת משקל: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26280" y="4151376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טעינת דפים מיידית וחוויית גלישה חלקה.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26280" y="4645152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עדכונים רציפים: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526280" y="4901184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פיתוח ופרוס רציף ‎(CI/CD)‎ דרך Vercel.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731520" y="1508760"/>
            <a:ext cx="3413455" cy="3886200"/>
          </a:xfrm>
          <a:prstGeom prst="roundRect">
            <a:avLst>
              <a:gd name="adj" fmla="val 3215"/>
            </a:avLst>
          </a:prstGeom>
          <a:solidFill>
            <a:srgbClr val="FFFFFF"/>
          </a:solidFill>
          <a:ln w="19050">
            <a:solidFill>
              <a:srgbClr val="A7F3D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1520" y="1508760"/>
            <a:ext cx="3413455" cy="777240"/>
          </a:xfrm>
          <a:prstGeom prst="roundRect">
            <a:avLst>
              <a:gd name="adj" fmla="val 14118"/>
            </a:avLst>
          </a:prstGeom>
          <a:solidFill>
            <a:srgbClr val="059669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1554480"/>
            <a:ext cx="32305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עיצוב UX &amp; RTL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22960" y="1938528"/>
            <a:ext cx="3230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שפה חזותית: Paper &amp; Ink / Speech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68680" y="2395728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אסתטיקה גבוהה: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868680" y="2651760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עיצוב בסגנון נייר ודיו ‎(Paper &amp; Ink)‎.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68680" y="3145536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תמיכה מלאה ב-RTL: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868680" y="3401568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התאמה מלאה וטבעית לשפה העברית.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68680" y="3895344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מנוע הקראה: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868680" y="4151376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אינטגרציה ל-Web Speech API להקראה קולית.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868680" y="4645152"/>
            <a:ext cx="31391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רספונסיביות: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68680" y="4901184"/>
            <a:ext cx="3139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התאמה מלאה למחשבים, טאבלטים וסמארטפונים.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31520" y="5532120"/>
            <a:ext cx="10728655" cy="777240"/>
          </a:xfrm>
          <a:prstGeom prst="roundRect">
            <a:avLst>
              <a:gd name="adj" fmla="val 11765"/>
            </a:avLst>
          </a:prstGeom>
          <a:solidFill>
            <a:srgbClr val="1E2761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2960" y="5650992"/>
            <a:ext cx="1054577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💰  יתרון כלכלי עצום: 0 ש"ח עלויות API ואירוח | אפס תלות בספקים חיצוניים | חוויית משתמש מיידית ‎(Zero Latency)‎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0" y="6446520"/>
            <a:ext cx="52422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 — פורטל הבינה המלאכותית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31520" y="6446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שקופית 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31520" y="36576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ערך מוסף וחוויית משתמש ‎(UX/UI)‎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91440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שילוב ייחודי של פשטות, גיימיפיקציה, אסתטיקה גבוהה ונגישות מלאה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1508760"/>
            <a:ext cx="10728655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869680" y="1600200"/>
            <a:ext cx="2377440" cy="1005840"/>
          </a:xfrm>
          <a:prstGeom prst="roundRect">
            <a:avLst>
              <a:gd name="adj" fmla="val 9091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869680" y="169164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Friction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869680" y="2039112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אפס חסמי כניסה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16459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🚀  נגישות מיידית ללא הרשמה וללא תשלום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14400" y="201168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ללא צורך ביצירת משתמש, הזנת מייל או הזנת כרטיס אשראי. המשתמשים נכנסים לפורטל ומתחילים ללמוד ולתרגל באופן מיידי מכל דפדפן ומכל מכשיר mobile/desktop.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728655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869680" y="2926080"/>
            <a:ext cx="2377440" cy="1005840"/>
          </a:xfrm>
          <a:prstGeom prst="roundRect">
            <a:avLst>
              <a:gd name="adj" fmla="val 9091"/>
            </a:avLst>
          </a:prstGeom>
          <a:solidFill>
            <a:srgbClr val="FEF3C7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0" y="301752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Engagement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869680" y="3364992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גיימיפיקציה מעוררת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14400" y="29718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🎮  למידה אקטיבית ומניעה לפעולה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14400" y="333756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מנגנוני גיימיפיקציה מתקדמים — תגי הישגים ‎(Badges)‎, מעקב מתקדם ב-LocalStorage, משחקי למידה אינטראקטיביים ‎(Donkey Kong AI)‎ והנפקת תעודת סיום רשמית הניתנת להורדה.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4160520"/>
            <a:ext cx="10728655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869680" y="4251960"/>
            <a:ext cx="2377440" cy="1005840"/>
          </a:xfrm>
          <a:prstGeom prst="roundRect">
            <a:avLst>
              <a:gd name="adj" fmla="val 9091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69680" y="434340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&amp; Ink UX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869680" y="4690872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עיצוב ונגישות קולית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14400" y="429768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  אסתטיקה מודרנית והנגשה קולית מלאה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4400" y="466344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שפה חזותית נקייה ומכובדת בסגנון Paper &amp; Ink, טיפוגרפיה קריאה ומודגשת, והקראה קולית בעברית בלחיצת כפתור ‎(Web Speech API)‎ המאפשרת ללמוד גם בהאזנה.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31520" y="5532120"/>
            <a:ext cx="10728655" cy="731520"/>
          </a:xfrm>
          <a:prstGeom prst="roundRect">
            <a:avLst>
              <a:gd name="adj" fmla="val 12500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5669280"/>
            <a:ext cx="10545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השורה התחתונה: חוויית משתמש של מוצר פרימיום בעלות תפעולית אפסית וזמינות מלאה מכל מקום.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107286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סיכום והנעה לפעולה • gonenyarom.co.il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65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מצטרפים למהפכת ה-AI בעברית!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164592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80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פורטל הבינה המלאכותית — AI לכולם: הדרך הקלה, המהירה והחינמית לשלוט בעולם ה-AI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961120" y="2377440"/>
            <a:ext cx="2468880" cy="2011680"/>
          </a:xfrm>
          <a:prstGeom prst="roundRect">
            <a:avLst>
              <a:gd name="adj" fmla="val 5455"/>
            </a:avLst>
          </a:prstGeom>
          <a:solidFill>
            <a:srgbClr val="1E293B"/>
          </a:solidFill>
          <a:ln w="1905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0" y="25146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052560" y="29718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לומדת AI מקיפה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052560" y="34290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שיעורים אינטראקטיביים מעשיים מהבסיס ועד מתקדם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2377440"/>
            <a:ext cx="2468880" cy="2011680"/>
          </a:xfrm>
          <a:prstGeom prst="roundRect">
            <a:avLst>
              <a:gd name="adj" fmla="val 5455"/>
            </a:avLst>
          </a:prstGeom>
          <a:solidFill>
            <a:srgbClr val="1E293B"/>
          </a:solidFill>
          <a:ln w="19050">
            <a:solidFill>
              <a:srgbClr val="3341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25146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309360" y="29718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סימולטור פרומפטים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309360" y="34290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ניתוח בזמן אמת של Role, Context, Output, Tone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474720" y="2377440"/>
            <a:ext cx="2468880" cy="2011680"/>
          </a:xfrm>
          <a:prstGeom prst="roundRect">
            <a:avLst>
              <a:gd name="adj" fmla="val 5455"/>
            </a:avLst>
          </a:prstGeom>
          <a:solidFill>
            <a:srgbClr val="1E293B"/>
          </a:solidFill>
          <a:ln w="1905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66160" y="25146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🔊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566160" y="29718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הנגשה קולית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66160" y="34290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הקראת תכנים מלאה בעברית מבוססת Web Speech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31520" y="2377440"/>
            <a:ext cx="2468880" cy="2011680"/>
          </a:xfrm>
          <a:prstGeom prst="roundRect">
            <a:avLst>
              <a:gd name="adj" fmla="val 5455"/>
            </a:avLst>
          </a:prstGeom>
          <a:solidFill>
            <a:srgbClr val="1E293B"/>
          </a:solidFill>
          <a:ln w="1905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25146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🏆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822960" y="29718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גיימיפיקציה ותעודות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22960" y="34290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תגי הישגים, מעקב אישי ותעודת סיום רשמית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31520" y="4572000"/>
            <a:ext cx="10728655" cy="1371600"/>
          </a:xfrm>
          <a:prstGeom prst="roundRect">
            <a:avLst>
              <a:gd name="adj" fmla="val 13333"/>
            </a:avLst>
          </a:prstGeom>
          <a:solidFill>
            <a:srgbClr val="2563EB"/>
          </a:solidFill>
          <a:ln w="25400">
            <a:solidFill>
              <a:srgbClr val="60A5F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4709160"/>
            <a:ext cx="103628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  היכנסו עכשיו לפורטל והתחילו ללמוד: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14400" y="5166360"/>
            <a:ext cx="1036289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FDE0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gonenyarom.co.il</a:t>
            </a:r>
            <a:endParaRPr lang="en-US" sz="3200" dirty="0"/>
          </a:p>
        </p:txBody>
      </p:sp>
      <p:sp>
        <p:nvSpPr>
          <p:cNvPr id="25" name="Text 23"/>
          <p:cNvSpPr/>
          <p:nvPr/>
        </p:nvSpPr>
        <p:spPr>
          <a:xfrm>
            <a:off x="731520" y="6126480"/>
            <a:ext cx="107286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פיתוח ויוזמה: גונן ירום ‎(Gonen Yarom)‎ • AI לכולם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2026-08-08T15:38:04Z</dcterms:created>
  <dcterms:modified xsi:type="dcterms:W3CDTF">2026-08-08T15:38:04Z</dcterms:modified>
</cp:coreProperties>
</file>